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79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316" r:id="rId15"/>
    <p:sldId id="317" r:id="rId16"/>
    <p:sldId id="318" r:id="rId17"/>
    <p:sldId id="319" r:id="rId18"/>
    <p:sldId id="320" r:id="rId19"/>
    <p:sldId id="321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80" r:id="rId28"/>
    <p:sldId id="295" r:id="rId29"/>
    <p:sldId id="296" r:id="rId30"/>
    <p:sldId id="297" r:id="rId31"/>
    <p:sldId id="301" r:id="rId32"/>
    <p:sldId id="298" r:id="rId33"/>
    <p:sldId id="299" r:id="rId34"/>
    <p:sldId id="300" r:id="rId35"/>
    <p:sldId id="265" r:id="rId36"/>
    <p:sldId id="266" r:id="rId37"/>
    <p:sldId id="267" r:id="rId38"/>
    <p:sldId id="268" r:id="rId39"/>
    <p:sldId id="269" r:id="rId40"/>
    <p:sldId id="270" r:id="rId41"/>
    <p:sldId id="283" r:id="rId42"/>
    <p:sldId id="272" r:id="rId43"/>
    <p:sldId id="282" r:id="rId44"/>
    <p:sldId id="273" r:id="rId45"/>
    <p:sldId id="274" r:id="rId46"/>
    <p:sldId id="275" r:id="rId47"/>
    <p:sldId id="276" r:id="rId48"/>
    <p:sldId id="277" r:id="rId49"/>
    <p:sldId id="278" r:id="rId50"/>
    <p:sldId id="284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2" r:id="rId61"/>
    <p:sldId id="313" r:id="rId62"/>
    <p:sldId id="314" r:id="rId63"/>
    <p:sldId id="315" r:id="rId64"/>
    <p:sldId id="311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PT-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3789363"/>
            <a:ext cx="6408738" cy="1470025"/>
          </a:xfrm>
        </p:spPr>
        <p:txBody>
          <a:bodyPr/>
          <a:lstStyle>
            <a:lvl1pPr>
              <a:defRPr>
                <a:solidFill>
                  <a:srgbClr val="9933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516563"/>
            <a:ext cx="8642350" cy="576262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F832FAC-063C-4EFA-9970-F892C87176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DA62F-B9CD-4121-BD6B-817D0D939A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15888"/>
            <a:ext cx="2160587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15888"/>
            <a:ext cx="6329363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D705B-C05F-467E-89BA-C1C582C41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408738" cy="1503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844675"/>
            <a:ext cx="4244975" cy="4310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244975" cy="4310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50825" y="623728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2138" y="6237288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32588" y="623728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F2E58A-AF2C-4621-BCE4-3EE1C003FD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408738" cy="1503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50825" y="1844675"/>
            <a:ext cx="8642350" cy="43100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0825" y="623728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2138" y="6237288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588" y="623728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ABC73E-A3F4-4D8D-9208-E63C235368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8EF14-559B-4239-B987-A293308C90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34C8F-E1FC-446D-8340-AFF53D2A76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844675"/>
            <a:ext cx="4244975" cy="4310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244975" cy="4310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6643A0-7F48-421D-94CB-7B0B6A1B02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F521C-90AB-4CDD-A98B-DA295050C6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16700-C66E-4670-91B8-7116C39C3B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DF470-06B6-4CC6-A7BC-6FBD309445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721A3-54FA-4D21-A452-38EB7BA345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D2FDD-40ED-44C9-A67F-46AA988B83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PT-Slid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15888"/>
            <a:ext cx="6408738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844675"/>
            <a:ext cx="8642350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2372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3C196B1-3CA6-48E0-B353-B1A70ECABE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ndar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ndar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ndar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ndar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ndar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ndar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ndar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ndar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opovic@unilib.bg.ac.r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NR=1&amp;v=VD1z0boSpQY&amp;feature=endscreen" TargetMode="External"/><Relationship Id="rId2" Type="http://schemas.openxmlformats.org/officeDocument/2006/relationships/hyperlink" Target="http://www.youtube.com/watch?v=XKAcQTea7E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fvgvfZljHQ0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81000"/>
            <a:ext cx="7467600" cy="3146425"/>
          </a:xfrm>
        </p:spPr>
        <p:txBody>
          <a:bodyPr/>
          <a:lstStyle/>
          <a:p>
            <a:pPr algn="ctr"/>
            <a:r>
              <a:rPr lang="sr-Cyrl-CS" sz="4000" dirty="0" smtClean="0">
                <a:latin typeface="+mn-lt"/>
              </a:rPr>
              <a:t>Како доћи </a:t>
            </a:r>
            <a:br>
              <a:rPr lang="sr-Cyrl-CS" sz="4000" dirty="0" smtClean="0">
                <a:latin typeface="+mn-lt"/>
              </a:rPr>
            </a:br>
            <a:r>
              <a:rPr lang="sr-Cyrl-CS" sz="4000" dirty="0" smtClean="0">
                <a:latin typeface="+mn-lt"/>
              </a:rPr>
              <a:t>до потребне литературе</a:t>
            </a:r>
            <a:endParaRPr lang="en-US" sz="4000" dirty="0"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410200"/>
            <a:ext cx="8642350" cy="14478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800" dirty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r-Cyrl-CS" sz="2400" dirty="0" smtClean="0">
                <a:latin typeface="+mj-lt"/>
              </a:rPr>
              <a:t>Александра Поповић</a:t>
            </a:r>
            <a:r>
              <a:rPr lang="sr-Latn-CS" sz="2400" dirty="0">
                <a:latin typeface="+mj-lt"/>
              </a:rPr>
              <a:t>	</a:t>
            </a:r>
            <a:r>
              <a:rPr lang="en-US" sz="2400" dirty="0">
                <a:latin typeface="+mj-lt"/>
              </a:rPr>
              <a:t>	</a:t>
            </a:r>
            <a:r>
              <a:rPr lang="sr-Latn-CS" sz="2400" dirty="0">
                <a:latin typeface="+mj-lt"/>
                <a:hlinkClick r:id="rId2"/>
              </a:rPr>
              <a:t>popovic</a:t>
            </a:r>
            <a:r>
              <a:rPr lang="en-US" sz="2400" dirty="0">
                <a:latin typeface="+mj-lt"/>
                <a:hlinkClick r:id="rId2"/>
              </a:rPr>
              <a:t>@</a:t>
            </a:r>
            <a:r>
              <a:rPr lang="en-US" sz="2400" dirty="0" err="1">
                <a:latin typeface="+mj-lt"/>
                <a:hlinkClick r:id="rId2"/>
              </a:rPr>
              <a:t>unilib.bg.ac.rs</a:t>
            </a:r>
            <a:endParaRPr lang="en-US" sz="240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sr-Cyrl-CS" sz="2400" dirty="0" smtClean="0">
                <a:latin typeface="+mj-lt"/>
              </a:rPr>
              <a:t>	</a:t>
            </a:r>
            <a:r>
              <a:rPr lang="en-US" sz="2400" dirty="0" smtClean="0">
                <a:latin typeface="+mj-lt"/>
              </a:rPr>
              <a:t>	</a:t>
            </a:r>
            <a:endParaRPr lang="sr-Cyrl-CS" sz="2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5562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000" dirty="0" smtClean="0">
                <a:solidFill>
                  <a:srgbClr val="CC3300"/>
                </a:solidFill>
                <a:latin typeface="+mj-lt"/>
              </a:rPr>
              <a:t>Универзитет у Београду</a:t>
            </a:r>
            <a:endParaRPr lang="en-US" sz="2000" dirty="0">
              <a:solidFill>
                <a:srgbClr val="CC3300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endParaRPr lang="sr-Cyrl-CS" sz="2000" dirty="0" smtClean="0">
              <a:solidFill>
                <a:srgbClr val="CC3300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sr-Cyrl-CS" sz="2000" dirty="0" smtClean="0">
                <a:solidFill>
                  <a:srgbClr val="CC3300"/>
                </a:solidFill>
                <a:latin typeface="+mj-lt"/>
              </a:rPr>
              <a:t>Универзитетска библиотека </a:t>
            </a:r>
          </a:p>
          <a:p>
            <a:pPr>
              <a:spcBef>
                <a:spcPts val="0"/>
              </a:spcBef>
            </a:pPr>
            <a:r>
              <a:rPr lang="sr-Cyrl-CS" sz="2000" dirty="0" smtClean="0">
                <a:solidFill>
                  <a:srgbClr val="CC3300"/>
                </a:solidFill>
                <a:latin typeface="+mj-lt"/>
              </a:rPr>
              <a:t>“Светозар Марковић”</a:t>
            </a:r>
            <a:endParaRPr lang="en-US" sz="2000" dirty="0">
              <a:solidFill>
                <a:srgbClr val="CC33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Лако прављење библиографије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1" y="1844675"/>
            <a:ext cx="777748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914400" y="2895600"/>
            <a:ext cx="609600" cy="97313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447800" y="5656262"/>
            <a:ext cx="1371600" cy="59213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Кошарица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1844675"/>
            <a:ext cx="7880349" cy="492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Пренос на екран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44675"/>
            <a:ext cx="8229599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1371600" y="3657600"/>
            <a:ext cx="1295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95400" y="5105400"/>
            <a:ext cx="1981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Можете и на мејл адресу послати резултате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30" y="1844675"/>
            <a:ext cx="7849869" cy="490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 dirty="0" smtClean="0"/>
              <a:t>Електронске тезе Универзитета у Београду</a:t>
            </a:r>
            <a:endParaRPr lang="en-US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8330" y="1844675"/>
            <a:ext cx="7697469" cy="481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3962400" y="2743200"/>
            <a:ext cx="3276600" cy="4572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Тренутно 380 теза у пуном тексту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8330" y="1844675"/>
            <a:ext cx="7773669" cy="485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Прелиставање, изабран Биолошки факултет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0250" y="1844675"/>
            <a:ext cx="7651749" cy="478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81 теза са Биолошког факултета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6410" y="1844675"/>
            <a:ext cx="7743189" cy="483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 dirty="0" smtClean="0"/>
              <a:t>Кликом на наслов, отвара </a:t>
            </a:r>
            <a:r>
              <a:rPr lang="sr-Cyrl-CS" sz="4000" smtClean="0"/>
              <a:t>се приказана страница </a:t>
            </a:r>
            <a:endParaRPr lang="en-US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0250" y="1844675"/>
            <a:ext cx="7575549" cy="473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1524000" y="4724400"/>
            <a:ext cx="3048000" cy="3048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3600" dirty="0" smtClean="0"/>
              <a:t>Кликом на преглед тезе, добијате тезу у пуном тексту на екрану</a:t>
            </a:r>
            <a:endParaRPr lang="en-US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8330" y="1844675"/>
            <a:ext cx="7621269" cy="476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 dirty="0" smtClean="0">
                <a:latin typeface="Candara" pitchFamily="34" charset="0"/>
              </a:rPr>
              <a:t>О чему ћемо говорити </a:t>
            </a:r>
            <a:endParaRPr lang="en-US" sz="4000" dirty="0">
              <a:latin typeface="Candara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42350" cy="4800600"/>
          </a:xfrm>
        </p:spPr>
        <p:txBody>
          <a:bodyPr/>
          <a:lstStyle/>
          <a:p>
            <a:r>
              <a:rPr lang="sr-Cyrl-CS" dirty="0" smtClean="0">
                <a:latin typeface="Candara" pitchFamily="34" charset="0"/>
              </a:rPr>
              <a:t>О електронским изворима који су вам потребни за учење</a:t>
            </a:r>
          </a:p>
          <a:p>
            <a:pPr lvl="1"/>
            <a:r>
              <a:rPr lang="sr-Cyrl-CS" dirty="0" smtClean="0">
                <a:latin typeface="Candara" pitchFamily="34" charset="0"/>
              </a:rPr>
              <a:t>КАТАЛОЗИ БИБЛИОТЕКА</a:t>
            </a:r>
          </a:p>
          <a:p>
            <a:pPr lvl="1"/>
            <a:r>
              <a:rPr lang="sr-Cyrl-CS" dirty="0" smtClean="0">
                <a:latin typeface="Candara" pitchFamily="34" charset="0"/>
              </a:rPr>
              <a:t>БАЗЕ ПОДАТАКА</a:t>
            </a:r>
          </a:p>
          <a:p>
            <a:pPr lvl="1">
              <a:buNone/>
            </a:pPr>
            <a:endParaRPr lang="sr-Cyrl-CS" dirty="0" smtClean="0">
              <a:latin typeface="Candara" pitchFamily="34" charset="0"/>
            </a:endParaRPr>
          </a:p>
          <a:p>
            <a:pPr lvl="1">
              <a:buNone/>
            </a:pPr>
            <a:r>
              <a:rPr lang="sr-Cyrl-CS" dirty="0" smtClean="0">
                <a:latin typeface="Candara" pitchFamily="34" charset="0"/>
              </a:rPr>
              <a:t>И ... </a:t>
            </a:r>
            <a:r>
              <a:rPr lang="sr-Latn-CS" dirty="0" smtClean="0">
                <a:latin typeface="Candara" pitchFamily="34" charset="0"/>
              </a:rPr>
              <a:t>Google </a:t>
            </a:r>
            <a:r>
              <a:rPr lang="sr-Cyrl-CS" dirty="0" smtClean="0">
                <a:latin typeface="Candara" pitchFamily="34" charset="0"/>
              </a:rPr>
              <a:t>али</a:t>
            </a:r>
            <a:r>
              <a:rPr lang="sr-Latn-CS" dirty="0" smtClean="0">
                <a:latin typeface="Candara" pitchFamily="34" charset="0"/>
              </a:rPr>
              <a:t> </a:t>
            </a:r>
            <a:r>
              <a:rPr lang="sr-Cyrl-CS" dirty="0" smtClean="0">
                <a:latin typeface="Candara" pitchFamily="34" charset="0"/>
              </a:rPr>
              <a:t>и</a:t>
            </a:r>
            <a:r>
              <a:rPr lang="sr-Latn-CS" dirty="0" smtClean="0">
                <a:latin typeface="Candara" pitchFamily="34" charset="0"/>
              </a:rPr>
              <a:t>...</a:t>
            </a:r>
            <a:r>
              <a:rPr lang="sr-Cyrl-CS" dirty="0" smtClean="0">
                <a:latin typeface="Candara" pitchFamily="34" charset="0"/>
              </a:rPr>
              <a:t> </a:t>
            </a:r>
            <a:r>
              <a:rPr lang="sr-Latn-CS" dirty="0" smtClean="0">
                <a:latin typeface="Candara" pitchFamily="34" charset="0"/>
              </a:rPr>
              <a:t>Google Scholar</a:t>
            </a:r>
          </a:p>
          <a:p>
            <a:pPr lvl="1"/>
            <a:endParaRPr lang="sr-Cyrl-CS" dirty="0" smtClean="0">
              <a:latin typeface="Candara" pitchFamily="34" charset="0"/>
            </a:endParaRPr>
          </a:p>
          <a:p>
            <a:pPr lvl="1"/>
            <a:r>
              <a:rPr lang="sr-Cyrl-CS" dirty="0" smtClean="0">
                <a:latin typeface="Candara" pitchFamily="34" charset="0"/>
              </a:rPr>
              <a:t>КАКО САЧУВАТИ ЛИТЕРАТУРУ НА ПАМЕТАН НАЧИН   → </a:t>
            </a:r>
            <a:r>
              <a:rPr lang="sr-Latn-CS" dirty="0" smtClean="0">
                <a:latin typeface="Candara" pitchFamily="34" charset="0"/>
              </a:rPr>
              <a:t>Mendeley</a:t>
            </a:r>
            <a:endParaRPr lang="sr-Cyrl-CS" dirty="0" smtClean="0">
              <a:latin typeface="Candara" pitchFamily="34" charset="0"/>
            </a:endParaRPr>
          </a:p>
          <a:p>
            <a:pPr lvl="1"/>
            <a:endParaRPr lang="sr-Cyrl-CS" dirty="0" smtClean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  <a:p>
            <a:pPr>
              <a:buFontTx/>
              <a:buNone/>
            </a:pP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Српски цитатни индекс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У отвореном приступу</a:t>
            </a:r>
          </a:p>
          <a:p>
            <a:endParaRPr lang="sr-Cyrl-CS" dirty="0" smtClean="0"/>
          </a:p>
          <a:p>
            <a:r>
              <a:rPr lang="sr-Cyrl-CS" dirty="0" smtClean="0"/>
              <a:t>Више од 400 домаћих научних часописа</a:t>
            </a:r>
          </a:p>
          <a:p>
            <a:endParaRPr lang="sr-Cyrl-CS" dirty="0" smtClean="0"/>
          </a:p>
          <a:p>
            <a:r>
              <a:rPr lang="sr-Cyrl-CS" dirty="0" smtClean="0"/>
              <a:t>Више од трећине у пуном тексту</a:t>
            </a:r>
          </a:p>
          <a:p>
            <a:pPr>
              <a:buNone/>
            </a:pPr>
            <a:endParaRPr lang="sr-Cyrl-C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http://scindeks.ceon.rs/</a:t>
            </a:r>
            <a:endParaRPr lang="en-US" dirty="0"/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1"/>
            <a:ext cx="91439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457200" y="2743200"/>
            <a:ext cx="6858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2133600" y="5257800"/>
            <a:ext cx="4572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533400" y="2743200"/>
            <a:ext cx="8382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333"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38100" y="4381500"/>
            <a:ext cx="1143000" cy="762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3500" dirty="0" smtClean="0"/>
              <a:t>“</a:t>
            </a:r>
            <a:r>
              <a:rPr lang="sr-Latn-CS" sz="3500" dirty="0" smtClean="0"/>
              <a:t>Copy-paste</a:t>
            </a:r>
            <a:r>
              <a:rPr lang="sr-Cyrl-CS" sz="3500" dirty="0" smtClean="0"/>
              <a:t>”</a:t>
            </a:r>
            <a:r>
              <a:rPr lang="sr-Latn-CS" sz="3500" dirty="0" smtClean="0"/>
              <a:t> </a:t>
            </a:r>
            <a:r>
              <a:rPr lang="sr-Cyrl-CS" sz="3500" dirty="0" smtClean="0"/>
              <a:t>је техничка помоћ, а не метод писања рада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844675"/>
            <a:ext cx="8642350" cy="4784725"/>
          </a:xfrm>
        </p:spPr>
        <p:txBody>
          <a:bodyPr/>
          <a:lstStyle/>
          <a:p>
            <a:pPr>
              <a:buNone/>
            </a:pPr>
            <a:r>
              <a:rPr lang="sr-Cyrl-CS" sz="3000" dirty="0" smtClean="0">
                <a:solidFill>
                  <a:srgbClr val="FF0000"/>
                </a:solidFill>
                <a:cs typeface="Arial"/>
              </a:rPr>
              <a:t>Некоректно цитирање </a:t>
            </a:r>
            <a:r>
              <a:rPr lang="sr-Cyrl-CS" sz="4000" dirty="0" smtClean="0">
                <a:solidFill>
                  <a:srgbClr val="FF0000"/>
                </a:solidFill>
                <a:latin typeface="Arial"/>
              </a:rPr>
              <a:t>→ </a:t>
            </a:r>
            <a:r>
              <a:rPr lang="sr-Cyrl-CS" sz="4000" dirty="0" smtClean="0">
                <a:solidFill>
                  <a:srgbClr val="FF0000"/>
                </a:solidFill>
              </a:rPr>
              <a:t>Плагијаризам</a:t>
            </a:r>
          </a:p>
          <a:p>
            <a:r>
              <a:rPr lang="sr-Cyrl-CS" dirty="0" smtClean="0"/>
              <a:t>Копирање или присвајање туђег дела</a:t>
            </a:r>
          </a:p>
          <a:p>
            <a:r>
              <a:rPr lang="sr-Cyrl-CS" dirty="0" smtClean="0"/>
              <a:t>Коришћење туђег дела без коректног цитирања</a:t>
            </a:r>
          </a:p>
          <a:p>
            <a:endParaRPr lang="sr-Cyrl-CS" sz="2000" dirty="0" smtClean="0"/>
          </a:p>
          <a:p>
            <a:r>
              <a:rPr lang="sr-Cyrl-CS" sz="2500" dirty="0" smtClean="0"/>
              <a:t>Кривично дело </a:t>
            </a:r>
            <a:r>
              <a:rPr lang="sr-Latn-CS" sz="2500" dirty="0" smtClean="0"/>
              <a:t>– </a:t>
            </a:r>
            <a:r>
              <a:rPr lang="sr-Cyrl-CS" sz="2500" dirty="0" smtClean="0"/>
              <a:t>ако се стиче имовинска корист</a:t>
            </a:r>
            <a:r>
              <a:rPr lang="sr-Latn-CS" sz="2500" dirty="0" smtClean="0"/>
              <a:t>; </a:t>
            </a:r>
            <a:r>
              <a:rPr lang="sr-Cyrl-CS" sz="2500" dirty="0" smtClean="0"/>
              <a:t>дисциплинска и морална одговорност.</a:t>
            </a:r>
          </a:p>
          <a:p>
            <a:r>
              <a:rPr lang="sr-Cyrl-CS" sz="2500" dirty="0" smtClean="0"/>
              <a:t>Откривање: претраживачи – под наводницима се наводе групе речи (32 – </a:t>
            </a:r>
            <a:r>
              <a:rPr lang="en-US" sz="2500" dirty="0" smtClean="0">
                <a:solidFill>
                  <a:srgbClr val="FF0000"/>
                </a:solidFill>
              </a:rPr>
              <a:t>Google</a:t>
            </a:r>
            <a:r>
              <a:rPr lang="sr-Cyrl-CS" sz="2500" dirty="0" smtClean="0"/>
              <a:t>, 50 – </a:t>
            </a:r>
            <a:r>
              <a:rPr lang="sr-Latn-CS" sz="2500" dirty="0" smtClean="0"/>
              <a:t>Yahoo</a:t>
            </a:r>
            <a:r>
              <a:rPr lang="sr-Cyrl-CS" sz="2500" dirty="0" smtClean="0"/>
              <a:t>) – линкови до текстова </a:t>
            </a:r>
            <a:endParaRPr lang="en-US" sz="25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2500" dirty="0" smtClean="0"/>
              <a:t/>
            </a:r>
            <a:br>
              <a:rPr lang="sr-Latn-CS" sz="2500" dirty="0" smtClean="0"/>
            </a:br>
            <a:r>
              <a:rPr lang="sr-Latn-CS" sz="2500" dirty="0" smtClean="0"/>
              <a:t/>
            </a:r>
            <a:br>
              <a:rPr lang="sr-Latn-CS" sz="2500" dirty="0" smtClean="0"/>
            </a:br>
            <a:r>
              <a:rPr lang="en-US" sz="3000" dirty="0" smtClean="0"/>
              <a:t> "Google can bring you back 100,000 answers, a librarian can bring you back the right one." 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Latn-CS" sz="2500" b="1" dirty="0" smtClean="0"/>
              <a:t>    </a:t>
            </a:r>
            <a:r>
              <a:rPr lang="sr-Cyrl-CS" sz="2500" b="1" dirty="0" smtClean="0"/>
              <a:t>(Енглески писац Нил Геиман /</a:t>
            </a:r>
            <a:r>
              <a:rPr lang="sr-Latn-CS" sz="2500" b="1" dirty="0" smtClean="0"/>
              <a:t>Neil Gaiman/</a:t>
            </a:r>
            <a:r>
              <a:rPr lang="sr-Cyrl-CS" sz="2500" b="1" dirty="0" smtClean="0"/>
              <a:t>)</a:t>
            </a:r>
            <a:endParaRPr lang="sr-Latn-CS" sz="2500" b="1" dirty="0" smtClean="0"/>
          </a:p>
          <a:p>
            <a:pPr>
              <a:buNone/>
            </a:pPr>
            <a:endParaRPr lang="en-US" sz="2500" b="1" dirty="0" smtClean="0"/>
          </a:p>
          <a:p>
            <a:r>
              <a:rPr lang="sr-Latn-CS" dirty="0" smtClean="0"/>
              <a:t>Google </a:t>
            </a:r>
            <a:r>
              <a:rPr lang="sr-Cyrl-CS" dirty="0" smtClean="0"/>
              <a:t>Вам може пружити 100.000 одговора, али библиотекар Вам може дати онај прави</a:t>
            </a:r>
            <a:endParaRPr lang="sr-Latn-C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Како паметно претраживати Гугл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30" y="1844675"/>
            <a:ext cx="7773669" cy="485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z="3200" dirty="0" smtClean="0"/>
              <a:t>Цитираће </a:t>
            </a:r>
            <a:r>
              <a:rPr lang="x-none" sz="3200" smtClean="0"/>
              <a:t>се </a:t>
            </a:r>
            <a:r>
              <a:rPr lang="sr-Cyrl-CS" sz="3200" dirty="0" smtClean="0"/>
              <a:t>примарни </a:t>
            </a:r>
            <a:r>
              <a:rPr lang="x-none" sz="3200" smtClean="0"/>
              <a:t>изор </a:t>
            </a:r>
            <a:r>
              <a:rPr lang="x-none" sz="3200" dirty="0" smtClean="0"/>
              <a:t>–</a:t>
            </a:r>
            <a:br>
              <a:rPr lang="x-none" sz="3200" dirty="0" smtClean="0"/>
            </a:br>
            <a:r>
              <a:rPr lang="x-none" smtClean="0"/>
              <a:t>не </a:t>
            </a:r>
            <a:r>
              <a:rPr lang="x-none" smtClean="0"/>
              <a:t>вики</a:t>
            </a:r>
            <a:r>
              <a:rPr lang="en-US" dirty="0" smtClean="0"/>
              <a:t> </a:t>
            </a:r>
            <a:r>
              <a:rPr lang="sr-Cyrl-CS" sz="3200" dirty="0" smtClean="0"/>
              <a:t>јер је вики секундарни извор информација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490" y="1844675"/>
            <a:ext cx="7941309" cy="496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Електронски каталог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44675"/>
            <a:ext cx="7848599" cy="490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Подешавања</a:t>
            </a:r>
            <a:r>
              <a:rPr lang="sr-Cyrl-CS" dirty="0" smtClean="0"/>
              <a:t> (1)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44675"/>
            <a:ext cx="7848599" cy="490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Подешавања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На екрану имате точкић за подешавања претраге (</a:t>
            </a:r>
            <a:r>
              <a:rPr lang="en-US" dirty="0" smtClean="0"/>
              <a:t>search settings</a:t>
            </a:r>
            <a:r>
              <a:rPr lang="sr-Cyrl-CS" dirty="0" smtClean="0"/>
              <a:t>)</a:t>
            </a:r>
          </a:p>
          <a:p>
            <a:r>
              <a:rPr lang="sr-Cyrl-CS" dirty="0" smtClean="0"/>
              <a:t>Уколико га нема, упишите у поље за претрагу Гугла било који појам и точкић ће се аутоматски појавити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Желим Гугл на енглеском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1" y="1844675"/>
            <a:ext cx="765556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609600" y="2971800"/>
            <a:ext cx="914400" cy="36353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849438" y="3141662"/>
            <a:ext cx="1122362" cy="36353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Напредна претрага Гугла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30" y="1844675"/>
            <a:ext cx="7926069" cy="495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408738" cy="1560512"/>
          </a:xfrm>
        </p:spPr>
        <p:txBody>
          <a:bodyPr/>
          <a:lstStyle/>
          <a:p>
            <a:r>
              <a:rPr lang="x-none" dirty="0" smtClean="0"/>
              <a:t>Изабирање формата документа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815466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3500" dirty="0" smtClean="0"/>
              <a:t>За учење ће више помоћи </a:t>
            </a:r>
            <a:r>
              <a:rPr lang="sr-Latn-CS" sz="3500" dirty="0" smtClean="0"/>
              <a:t>Google Scholar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sz="2500" dirty="0" smtClean="0"/>
              <a:t>“Академик”</a:t>
            </a:r>
          </a:p>
          <a:p>
            <a:r>
              <a:rPr lang="sr-Cyrl-CS" sz="2800" dirty="0" smtClean="0"/>
              <a:t>Део </a:t>
            </a:r>
            <a:r>
              <a:rPr lang="sr-Latn-CS" sz="2800" dirty="0" smtClean="0"/>
              <a:t>Google</a:t>
            </a:r>
            <a:r>
              <a:rPr lang="sr-Cyrl-CS" sz="2800" dirty="0" smtClean="0"/>
              <a:t> претраживача специјализован за претраживање </a:t>
            </a:r>
            <a:r>
              <a:rPr lang="sr-Cyrl-CS" sz="2800" dirty="0" smtClean="0">
                <a:solidFill>
                  <a:srgbClr val="C00000"/>
                </a:solidFill>
              </a:rPr>
              <a:t>научне литературе </a:t>
            </a:r>
            <a:r>
              <a:rPr lang="sr-Cyrl-CS" sz="2800" dirty="0" smtClean="0"/>
              <a:t>→ некомерцијалних сајтова (академских институција)</a:t>
            </a:r>
          </a:p>
          <a:p>
            <a:pPr>
              <a:buFontTx/>
              <a:buNone/>
            </a:pPr>
            <a:endParaRPr lang="sr-Latn-CS" sz="2500" dirty="0" smtClean="0"/>
          </a:p>
          <a:p>
            <a:pPr>
              <a:buFontTx/>
              <a:buNone/>
            </a:pPr>
            <a:r>
              <a:rPr lang="sr-Cyrl-CS" sz="2500" dirty="0" smtClean="0"/>
              <a:t>Претражује:</a:t>
            </a:r>
          </a:p>
          <a:p>
            <a:r>
              <a:rPr lang="sr-Cyrl-CS" sz="2000" dirty="0" smtClean="0">
                <a:solidFill>
                  <a:srgbClr val="C00000"/>
                </a:solidFill>
              </a:rPr>
              <a:t>Чланке, књиге, тезе, апстракте, саопштења и др. академских издавача, професионалних друштава </a:t>
            </a:r>
          </a:p>
          <a:p>
            <a:r>
              <a:rPr lang="sr-Cyrl-CS" sz="2000" dirty="0" smtClean="0">
                <a:solidFill>
                  <a:srgbClr val="C00000"/>
                </a:solidFill>
              </a:rPr>
              <a:t>Дигиталне тематске и институционалне репозиторијуме (репоз. универзитета)</a:t>
            </a:r>
          </a:p>
          <a:p>
            <a:r>
              <a:rPr lang="sr-Cyrl-CS" sz="2000" dirty="0" smtClean="0">
                <a:solidFill>
                  <a:srgbClr val="C00000"/>
                </a:solidFill>
              </a:rPr>
              <a:t>Веб странице научних институција, научне форуме и сл.</a:t>
            </a:r>
            <a:endParaRPr lang="en-US" sz="20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6408738" cy="1619250"/>
          </a:xfrm>
        </p:spPr>
        <p:txBody>
          <a:bodyPr/>
          <a:lstStyle/>
          <a:p>
            <a:r>
              <a:rPr lang="en-US" sz="3600" dirty="0" smtClean="0"/>
              <a:t>Google Scholar</a:t>
            </a:r>
            <a:r>
              <a:rPr lang="sr-Cyrl-CS" sz="3600" dirty="0" smtClean="0"/>
              <a:t>  </a:t>
            </a:r>
            <a:br>
              <a:rPr lang="sr-Cyrl-CS" sz="3600" dirty="0" smtClean="0"/>
            </a:br>
            <a:r>
              <a:rPr lang="sr-Cyrl-CS" sz="3600" dirty="0" smtClean="0"/>
              <a:t>не заборавите да користите наводнике</a:t>
            </a:r>
            <a:endParaRPr lang="en-US" sz="3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44675"/>
            <a:ext cx="7696199" cy="481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Наводници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1844675"/>
            <a:ext cx="7804149" cy="487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http://www.mendeley.com/</a:t>
            </a:r>
            <a:endParaRPr lang="en-US" sz="4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3999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rot="10800000">
            <a:off x="762000" y="228600"/>
            <a:ext cx="1219200" cy="838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7619999" cy="1503362"/>
          </a:xfrm>
        </p:spPr>
        <p:txBody>
          <a:bodyPr/>
          <a:lstStyle/>
          <a:p>
            <a:r>
              <a:rPr lang="x-none" sz="4000" dirty="0" smtClean="0"/>
              <a:t>Виртуелна библиотека Србије</a:t>
            </a:r>
            <a:endParaRPr lang="en-US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49" y="1844675"/>
            <a:ext cx="6896101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6477000" y="0"/>
            <a:ext cx="2514600" cy="2667000"/>
          </a:xfrm>
          <a:prstGeom prst="roundRect">
            <a:avLst/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408738" cy="1408112"/>
          </a:xfrm>
        </p:spPr>
        <p:txBody>
          <a:bodyPr/>
          <a:lstStyle/>
          <a:p>
            <a:r>
              <a:rPr lang="sr-Latn-CS" dirty="0" smtClean="0"/>
              <a:t>Mendeley Web</a:t>
            </a:r>
            <a:endParaRPr lang="en-US" dirty="0"/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39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2133600" y="304800"/>
            <a:ext cx="1143000" cy="6858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457200" y="609600"/>
            <a:ext cx="13716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1752600" y="228600"/>
            <a:ext cx="18288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2438400" y="609600"/>
            <a:ext cx="1676400" cy="76200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3505200" y="457200"/>
            <a:ext cx="13716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Преко</a:t>
            </a:r>
            <a:r>
              <a:rPr lang="x-none" smtClean="0"/>
              <a:t> </a:t>
            </a:r>
            <a:r>
              <a:rPr lang="x-none" dirty="0" smtClean="0"/>
              <a:t>2 500 000 библиографских записа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49" y="1844675"/>
            <a:ext cx="6896101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 smtClean="0"/>
              <a:t>Mendeley </a:t>
            </a:r>
            <a:r>
              <a:rPr lang="sr-Cyrl-CS" dirty="0" smtClean="0"/>
              <a:t>и </a:t>
            </a:r>
            <a:r>
              <a:rPr lang="sr-Latn-CS" dirty="0" smtClean="0"/>
              <a:t>YouTube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CS" sz="4000" dirty="0" smtClean="0">
                <a:hlinkClick r:id="rId2"/>
              </a:rPr>
              <a:t>http://www.mendeley.com/videos-tutorials/</a:t>
            </a:r>
          </a:p>
          <a:p>
            <a:endParaRPr lang="sr-Latn-CS" dirty="0" smtClean="0">
              <a:hlinkClick r:id="rId2"/>
            </a:endParaRPr>
          </a:p>
          <a:p>
            <a:r>
              <a:rPr lang="en-US" sz="3000" dirty="0" smtClean="0">
                <a:hlinkClick r:id="rId2"/>
              </a:rPr>
              <a:t>http://www.youtube.com/watch?v=XKAcQTea7E8</a:t>
            </a:r>
            <a:endParaRPr lang="sr-Latn-CS" sz="3000" dirty="0" smtClean="0"/>
          </a:p>
          <a:p>
            <a:r>
              <a:rPr lang="en-US" sz="3000" dirty="0" smtClean="0">
                <a:hlinkClick r:id="rId3"/>
              </a:rPr>
              <a:t>http://www.youtube.com/watch?NR=1&amp;v=VD1z0boSpQY&amp;feature=endscreen</a:t>
            </a:r>
            <a:endParaRPr lang="sr-Latn-CS" sz="3000" dirty="0" smtClean="0"/>
          </a:p>
          <a:p>
            <a:r>
              <a:rPr lang="en-US" sz="3000" dirty="0" smtClean="0">
                <a:hlinkClick r:id="rId4"/>
              </a:rPr>
              <a:t>http://www.youtube.com/watch?v=fvgvfZljHQ0</a:t>
            </a:r>
            <a:endParaRPr lang="sr-Latn-CS" sz="3000" dirty="0" smtClean="0"/>
          </a:p>
          <a:p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Комерцијални извори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КоБСОН = Конзорцијум библиотека Србије за обједињену набавку</a:t>
            </a:r>
          </a:p>
          <a:p>
            <a:r>
              <a:rPr lang="sr-Cyrl-CS" dirty="0" smtClean="0"/>
              <a:t>Финансира </a:t>
            </a:r>
            <a:r>
              <a:rPr lang="sr-Cyrl-CS" smtClean="0"/>
              <a:t>Министарство просвете, </a:t>
            </a:r>
            <a:r>
              <a:rPr lang="sr-Cyrl-CS" dirty="0" smtClean="0"/>
              <a:t>науке и технолошког развоја Републике Србије</a:t>
            </a:r>
          </a:p>
          <a:p>
            <a:r>
              <a:rPr lang="sr-Cyrl-CS" dirty="0" smtClean="0"/>
              <a:t>Ви можете до нивоа сажетка да претражите, а онда ћемо вам ми помоћи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59563" cy="1619250"/>
          </a:xfrm>
        </p:spPr>
        <p:txBody>
          <a:bodyPr/>
          <a:lstStyle/>
          <a:p>
            <a:r>
              <a:rPr lang="sr-Cyrl-CS" sz="3600" dirty="0" smtClean="0"/>
              <a:t>Помоћ </a:t>
            </a:r>
            <a:br>
              <a:rPr lang="sr-Cyrl-CS" sz="3600" dirty="0" smtClean="0"/>
            </a:br>
            <a:r>
              <a:rPr lang="sr-Cyrl-CS" sz="3600" dirty="0" smtClean="0"/>
              <a:t>Универзитетске библиотеке на </a:t>
            </a:r>
            <a:r>
              <a:rPr lang="en-US" sz="3600" dirty="0" smtClean="0"/>
              <a:t>talenti@unilib.rs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Пошаљите нам само податке о чланку који желите да читате </a:t>
            </a:r>
          </a:p>
          <a:p>
            <a:r>
              <a:rPr lang="sr-Cyrl-CS" dirty="0" smtClean="0"/>
              <a:t>Уколико Библиотека има приступ до пуног текста (</a:t>
            </a:r>
            <a:r>
              <a:rPr lang="en-US" dirty="0" smtClean="0"/>
              <a:t>full text</a:t>
            </a:r>
            <a:r>
              <a:rPr lang="sr-Cyrl-CS" dirty="0" smtClean="0"/>
              <a:t>), послаћемо вам рад</a:t>
            </a:r>
          </a:p>
          <a:p>
            <a:r>
              <a:rPr lang="sr-Cyrl-CS" dirty="0" smtClean="0"/>
              <a:t>Пошаљите захтев на </a:t>
            </a:r>
            <a:br>
              <a:rPr lang="sr-Cyrl-CS" dirty="0" smtClean="0"/>
            </a:br>
            <a:r>
              <a:rPr lang="en-US" sz="6600" b="1" dirty="0" smtClean="0">
                <a:solidFill>
                  <a:srgbClr val="CC3300"/>
                </a:solidFill>
              </a:rPr>
              <a:t>talenti@unilib.rs</a:t>
            </a:r>
            <a:endParaRPr lang="en-US" sz="66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ScienceDirect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www.sciencedirect.com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Приступ до научних чланака до нивоа сажетка</a:t>
            </a:r>
          </a:p>
          <a:p>
            <a:r>
              <a:rPr lang="sr-Cyrl-CS" dirty="0" smtClean="0"/>
              <a:t>Последњих 10 година</a:t>
            </a:r>
          </a:p>
          <a:p>
            <a:r>
              <a:rPr lang="sr-Cyrl-CS" dirty="0" smtClean="0"/>
              <a:t>Паметно претражујте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Основни прозор: </a:t>
            </a:r>
            <a:r>
              <a:rPr lang="sr-Cyrl-CS" dirty="0" smtClean="0"/>
              <a:t>изабери </a:t>
            </a:r>
            <a:r>
              <a:rPr lang="en-US" dirty="0" smtClean="0"/>
              <a:t>search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44675"/>
            <a:ext cx="8000999" cy="500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1219200" y="1600200"/>
            <a:ext cx="990600" cy="6096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3600" dirty="0" smtClean="0"/>
              <a:t>Можеш да сузиш претрагу одабиром поља </a:t>
            </a:r>
            <a:r>
              <a:rPr lang="en-US" sz="3600" dirty="0" smtClean="0"/>
              <a:t>title </a:t>
            </a:r>
            <a:r>
              <a:rPr lang="sr-Cyrl-CS" sz="3600" dirty="0" smtClean="0"/>
              <a:t>или </a:t>
            </a:r>
            <a:r>
              <a:rPr lang="en-US" sz="3600" dirty="0" smtClean="0"/>
              <a:t>abstract</a:t>
            </a:r>
            <a:r>
              <a:rPr lang="sr-Cyrl-CS" sz="3600" dirty="0" smtClean="0"/>
              <a:t> или нешто друго</a:t>
            </a:r>
            <a:r>
              <a:rPr lang="en-US" sz="3600" dirty="0" smtClean="0"/>
              <a:t>…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1844675"/>
            <a:ext cx="7727949" cy="482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3962400" y="4267200"/>
            <a:ext cx="1219200" cy="17526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3600" dirty="0" smtClean="0"/>
              <a:t>Нема смисла гледати 707 погодака, кликни на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edit this search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800"/>
          <a:stretch>
            <a:fillRect/>
          </a:stretch>
        </p:blipFill>
        <p:spPr bwMode="auto">
          <a:xfrm>
            <a:off x="486410" y="1981200"/>
            <a:ext cx="8350398" cy="465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3429000" y="2133600"/>
            <a:ext cx="990600" cy="3810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3600" dirty="0" smtClean="0"/>
              <a:t>Сужен је период претраге на последње 4 године</a:t>
            </a:r>
            <a:endParaRPr lang="en-US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1844675"/>
            <a:ext cx="7575549" cy="473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3600" dirty="0" smtClean="0"/>
              <a:t>Ово је разуман број погодака, кликни на наслов</a:t>
            </a:r>
            <a:endParaRPr lang="en-US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30" y="1844675"/>
            <a:ext cx="7926069" cy="495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Погледај сажетак, кључне речи и срећно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49" y="1844675"/>
            <a:ext cx="6896101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Изборно претраживање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49" y="1844675"/>
            <a:ext cx="6896101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http://www.jstor.org/</a:t>
            </a:r>
            <a:br>
              <a:rPr lang="en-US" dirty="0" smtClean="0"/>
            </a:br>
            <a:r>
              <a:rPr lang="en-US" dirty="0" smtClean="0"/>
              <a:t>JSTOR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Препоручујемо за друштвене и хуманистичке науке</a:t>
            </a:r>
          </a:p>
          <a:p>
            <a:r>
              <a:rPr lang="sr-Cyrl-CS" dirty="0" smtClean="0"/>
              <a:t>Архивска база података</a:t>
            </a:r>
          </a:p>
          <a:p>
            <a:r>
              <a:rPr lang="sr-Cyrl-CS" dirty="0" smtClean="0"/>
              <a:t>Имате податке од почетка излажења часописа</a:t>
            </a:r>
          </a:p>
          <a:p>
            <a:r>
              <a:rPr lang="sr-Cyrl-CS" dirty="0" smtClean="0"/>
              <a:t>Немате чланке за неколико последњих година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Ушли сте у базу, кликните на </a:t>
            </a:r>
            <a:r>
              <a:rPr lang="en-US" dirty="0" smtClean="0"/>
              <a:t>search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871" y="1844675"/>
            <a:ext cx="7940929" cy="481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Урадите претрагу</a:t>
            </a:r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51" y="1844675"/>
            <a:ext cx="7651749" cy="478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Списак литературе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1844675"/>
            <a:ext cx="7804149" cy="487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Пошаљи нам податке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Остало је наша брига. Послаћемо у најкраћем року комплетан чланак, ако га имамо.</a:t>
            </a:r>
          </a:p>
          <a:p>
            <a:r>
              <a:rPr lang="sr-Cyrl-CS" dirty="0" smtClean="0"/>
              <a:t>Ако немате среће да баш тај чланак добијете комплетан, не заборавите да имамо приступ до 35.000 часописа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7924800" cy="1503362"/>
          </a:xfrm>
        </p:spPr>
        <p:txBody>
          <a:bodyPr/>
          <a:lstStyle/>
          <a:p>
            <a:r>
              <a:rPr lang="x-none" sz="4000" dirty="0" smtClean="0"/>
              <a:t>200 погодака на тражен упит</a:t>
            </a:r>
            <a:endParaRPr lang="en-US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30" y="1844675"/>
            <a:ext cx="7849869" cy="490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Обратите пажњу да ли је публикација слободна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1844675"/>
            <a:ext cx="7727949" cy="482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6324600" y="2971800"/>
            <a:ext cx="9144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324600" y="4894262"/>
            <a:ext cx="914400" cy="36353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Радимо и резервације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30" y="1844675"/>
            <a:ext cx="7697469" cy="481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SM Template">
  <a:themeElements>
    <a:clrScheme name="UBSM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BSM Template">
      <a:majorFont>
        <a:latin typeface="Candara"/>
        <a:ea typeface=""/>
        <a:cs typeface="Arial"/>
      </a:majorFont>
      <a:minorFont>
        <a:latin typeface="Candar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BSM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SM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SM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SM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SM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BSM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BSM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BSM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BSM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BSM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BSM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BSM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UBSM Template</Template>
  <TotalTime>596</TotalTime>
  <Words>582</Words>
  <Application>Microsoft Office PowerPoint</Application>
  <PresentationFormat>On-screen Show (4:3)</PresentationFormat>
  <Paragraphs>112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UBSM Template</vt:lpstr>
      <vt:lpstr>Како доћи  до потребне литературе</vt:lpstr>
      <vt:lpstr>О чему ћемо говорити </vt:lpstr>
      <vt:lpstr>Електронски каталог</vt:lpstr>
      <vt:lpstr>Виртуелна библиотека Србије</vt:lpstr>
      <vt:lpstr>Преко 2 500 000 библиографских записа</vt:lpstr>
      <vt:lpstr>Изборно претраживање</vt:lpstr>
      <vt:lpstr>200 погодака на тражен упит</vt:lpstr>
      <vt:lpstr>Обратите пажњу да ли је публикација слободна</vt:lpstr>
      <vt:lpstr>Радимо и резервације</vt:lpstr>
      <vt:lpstr>Лако прављење библиографије</vt:lpstr>
      <vt:lpstr>Кошарица</vt:lpstr>
      <vt:lpstr>Пренос на екран</vt:lpstr>
      <vt:lpstr>Можете и на мејл адресу послати резултате</vt:lpstr>
      <vt:lpstr>Електронске тезе Универзитета у Београду</vt:lpstr>
      <vt:lpstr>Тренутно 380 теза у пуном тексту</vt:lpstr>
      <vt:lpstr>Прелиставање, изабран Биолошки факултет</vt:lpstr>
      <vt:lpstr>81 теза са Биолошког факултета</vt:lpstr>
      <vt:lpstr>Кликом на наслов, отвара се приказана страница </vt:lpstr>
      <vt:lpstr>Кликом на преглед тезе, добијате тезу у пуном тексту на екрану</vt:lpstr>
      <vt:lpstr>Српски цитатни индекс</vt:lpstr>
      <vt:lpstr>http://scindeks.ceon.rs/</vt:lpstr>
      <vt:lpstr>Slide 22</vt:lpstr>
      <vt:lpstr>Slide 23</vt:lpstr>
      <vt:lpstr>Slide 24</vt:lpstr>
      <vt:lpstr>Slide 25</vt:lpstr>
      <vt:lpstr>“Copy-paste” је техничка помоћ, а не метод писања рада</vt:lpstr>
      <vt:lpstr>   "Google can bring you back 100,000 answers, a librarian can bring you back the right one." </vt:lpstr>
      <vt:lpstr>Како паметно претраживати Гугл</vt:lpstr>
      <vt:lpstr>Цитираће се примарни изор – не вики јер је вики секундарни извор информација</vt:lpstr>
      <vt:lpstr>Подешавања (1)</vt:lpstr>
      <vt:lpstr>Подешавања (2)</vt:lpstr>
      <vt:lpstr>Желим Гугл на енглеском</vt:lpstr>
      <vt:lpstr>Напредна претрага Гугла</vt:lpstr>
      <vt:lpstr>Изабирање формата документа</vt:lpstr>
      <vt:lpstr>За учење ће више помоћи Google Scholar</vt:lpstr>
      <vt:lpstr>Google Scholar   не заборавите да користите наводнике</vt:lpstr>
      <vt:lpstr>Наводници</vt:lpstr>
      <vt:lpstr>http://www.mendeley.com/</vt:lpstr>
      <vt:lpstr>Slide 39</vt:lpstr>
      <vt:lpstr>Slide 40</vt:lpstr>
      <vt:lpstr>Slide 41</vt:lpstr>
      <vt:lpstr>Mendeley Web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Mendeley и YouTube</vt:lpstr>
      <vt:lpstr>Комерцијални извори</vt:lpstr>
      <vt:lpstr>Помоћ  Универзитетске библиотеке на talenti@unilib.rs</vt:lpstr>
      <vt:lpstr>ScienceDirect www.sciencedirect.com</vt:lpstr>
      <vt:lpstr>Основни прозор: изабери search</vt:lpstr>
      <vt:lpstr>Можеш да сузиш претрагу одабиром поља title или abstract или нешто друго…</vt:lpstr>
      <vt:lpstr>Нема смисла гледати 707 погодака, кликни на  edit this search</vt:lpstr>
      <vt:lpstr>Сужен је период претраге на последње 4 године</vt:lpstr>
      <vt:lpstr>Ово је разуман број погодака, кликни на наслов</vt:lpstr>
      <vt:lpstr>Погледај сажетак, кључне речи и срећно</vt:lpstr>
      <vt:lpstr> http://www.jstor.org/ JSTOR </vt:lpstr>
      <vt:lpstr>Ушли сте у базу, кликните на search</vt:lpstr>
      <vt:lpstr>Урадите претрагу</vt:lpstr>
      <vt:lpstr>Списак литературе</vt:lpstr>
      <vt:lpstr>Пошаљи нам податке </vt:lpstr>
    </vt:vector>
  </TitlesOfParts>
  <Company>Univerzitetska biblioteka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the  National Citation Index in the Evaluation of National Science</dc:title>
  <dc:creator>dragana</dc:creator>
  <cp:lastModifiedBy>sasap</cp:lastModifiedBy>
  <cp:revision>91</cp:revision>
  <dcterms:created xsi:type="dcterms:W3CDTF">2011-11-05T09:31:39Z</dcterms:created>
  <dcterms:modified xsi:type="dcterms:W3CDTF">2013-12-10T09:18:59Z</dcterms:modified>
</cp:coreProperties>
</file>